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4" r:id="rId13"/>
    <p:sldId id="265"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8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065354A-C809-4A5B-BCB9-66D69F682782}" type="datetimeFigureOut">
              <a:rPr lang="ar-SA" smtClean="0"/>
              <a:t>05/06/1445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25352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65354A-C809-4A5B-BCB9-66D69F682782}" type="datetimeFigureOut">
              <a:rPr lang="ar-SA" smtClean="0"/>
              <a:t>05/06/1445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2053369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65354A-C809-4A5B-BCB9-66D69F682782}" type="datetimeFigureOut">
              <a:rPr lang="ar-SA" smtClean="0"/>
              <a:t>05/06/1445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3695090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65354A-C809-4A5B-BCB9-66D69F682782}" type="datetimeFigureOut">
              <a:rPr lang="ar-SA" smtClean="0"/>
              <a:t>05/06/1445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245046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065354A-C809-4A5B-BCB9-66D69F682782}" type="datetimeFigureOut">
              <a:rPr lang="ar-SA" smtClean="0"/>
              <a:t>05/06/1445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357011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065354A-C809-4A5B-BCB9-66D69F682782}" type="datetimeFigureOut">
              <a:rPr lang="ar-SA" smtClean="0"/>
              <a:t>05/06/1445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4094065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065354A-C809-4A5B-BCB9-66D69F682782}" type="datetimeFigureOut">
              <a:rPr lang="ar-SA" smtClean="0"/>
              <a:t>05/06/1445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3787279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065354A-C809-4A5B-BCB9-66D69F682782}" type="datetimeFigureOut">
              <a:rPr lang="ar-SA" smtClean="0"/>
              <a:t>05/06/1445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149889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065354A-C809-4A5B-BCB9-66D69F682782}" type="datetimeFigureOut">
              <a:rPr lang="ar-SA" smtClean="0"/>
              <a:t>05/06/1445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3123140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65354A-C809-4A5B-BCB9-66D69F682782}" type="datetimeFigureOut">
              <a:rPr lang="ar-SA" smtClean="0"/>
              <a:t>05/06/1445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388149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65354A-C809-4A5B-BCB9-66D69F682782}" type="datetimeFigureOut">
              <a:rPr lang="ar-SA" smtClean="0"/>
              <a:t>05/06/1445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516345-5B63-449A-9BE1-0DA359FB3784}" type="slidenum">
              <a:rPr lang="ar-SA" smtClean="0"/>
              <a:t>‹#›</a:t>
            </a:fld>
            <a:endParaRPr lang="ar-SA"/>
          </a:p>
        </p:txBody>
      </p:sp>
    </p:spTree>
    <p:extLst>
      <p:ext uri="{BB962C8B-B14F-4D97-AF65-F5344CB8AC3E}">
        <p14:creationId xmlns:p14="http://schemas.microsoft.com/office/powerpoint/2010/main" val="2116795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65354A-C809-4A5B-BCB9-66D69F682782}" type="datetimeFigureOut">
              <a:rPr lang="ar-SA" smtClean="0"/>
              <a:t>05/06/1445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516345-5B63-449A-9BE1-0DA359FB3784}" type="slidenum">
              <a:rPr lang="ar-SA" smtClean="0"/>
              <a:t>‹#›</a:t>
            </a:fld>
            <a:endParaRPr lang="ar-SA"/>
          </a:p>
        </p:txBody>
      </p:sp>
    </p:spTree>
    <p:extLst>
      <p:ext uri="{BB962C8B-B14F-4D97-AF65-F5344CB8AC3E}">
        <p14:creationId xmlns:p14="http://schemas.microsoft.com/office/powerpoint/2010/main" val="523902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smtClean="0">
                <a:solidFill>
                  <a:srgbClr val="00B050"/>
                </a:solidFill>
              </a:rPr>
              <a:t>الطاقة المتجددة</a:t>
            </a:r>
            <a:endParaRPr lang="ar-SA" b="1" dirty="0">
              <a:solidFill>
                <a:srgbClr val="00B050"/>
              </a:solidFill>
            </a:endParaRPr>
          </a:p>
        </p:txBody>
      </p:sp>
      <p:sp>
        <p:nvSpPr>
          <p:cNvPr id="3" name="عنوان فرعي 2"/>
          <p:cNvSpPr>
            <a:spLocks noGrp="1"/>
          </p:cNvSpPr>
          <p:nvPr>
            <p:ph type="subTitle" idx="1"/>
          </p:nvPr>
        </p:nvSpPr>
        <p:spPr/>
        <p:txBody>
          <a:bodyPr/>
          <a:lstStyle/>
          <a:p>
            <a:r>
              <a:rPr lang="ar-IQ" b="1" dirty="0" smtClean="0">
                <a:solidFill>
                  <a:srgbClr val="FF0000"/>
                </a:solidFill>
              </a:rPr>
              <a:t>اعداد </a:t>
            </a:r>
          </a:p>
          <a:p>
            <a:r>
              <a:rPr lang="ar-IQ" b="1" dirty="0" smtClean="0">
                <a:solidFill>
                  <a:srgbClr val="FF0000"/>
                </a:solidFill>
              </a:rPr>
              <a:t>م. د. جنائن يعرب محمود </a:t>
            </a:r>
            <a:endParaRPr lang="ar-SA" b="1" dirty="0">
              <a:solidFill>
                <a:srgbClr val="FF0000"/>
              </a:solidFill>
            </a:endParaRPr>
          </a:p>
        </p:txBody>
      </p:sp>
    </p:spTree>
    <p:extLst>
      <p:ext uri="{BB962C8B-B14F-4D97-AF65-F5344CB8AC3E}">
        <p14:creationId xmlns:p14="http://schemas.microsoft.com/office/powerpoint/2010/main" val="3166846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SA" b="1" dirty="0" smtClean="0">
                <a:solidFill>
                  <a:schemeClr val="accent3">
                    <a:lumMod val="75000"/>
                  </a:schemeClr>
                </a:solidFill>
              </a:rPr>
              <a:t>تغذية </a:t>
            </a:r>
            <a:r>
              <a:rPr lang="ar-SA" b="1" dirty="0">
                <a:solidFill>
                  <a:schemeClr val="accent3">
                    <a:lumMod val="75000"/>
                  </a:schemeClr>
                </a:solidFill>
              </a:rPr>
              <a:t>المحطّات اللاسلكية الثّابتة. المجال المنزلي التّجاري: للطاقة المتجدّدة أهميّة كبيرة في حياة السّكان، ومن أهمّ استخداماتها المنزليّة: تسخين المياه لاستخدامها في أغراض التنظيف، والاستحمام، والغسيل، وذلك عن طريق استخدام المجمّعات الشّمسية، ودون تحويلها إلى أي شكل آخر من أشكال الطاقة، وتعدّ أرخص أنواع الطّاقة تماماً. تسخين المياه بالطّاقة الشّمسية عن طريق استخدام المسطّح الماصّ الشمسيّ</a:t>
            </a:r>
          </a:p>
        </p:txBody>
      </p:sp>
    </p:spTree>
    <p:extLst>
      <p:ext uri="{BB962C8B-B14F-4D97-AF65-F5344CB8AC3E}">
        <p14:creationId xmlns:p14="http://schemas.microsoft.com/office/powerpoint/2010/main" val="240432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600200" y="1447800"/>
            <a:ext cx="6096000" cy="2967479"/>
          </a:xfrm>
          <a:prstGeom prst="rect">
            <a:avLst/>
          </a:prstGeom>
        </p:spPr>
        <p:txBody>
          <a:bodyPr wrap="square">
            <a:spAutoFit/>
          </a:bodyPr>
          <a:lstStyle/>
          <a:p>
            <a:pPr algn="just">
              <a:lnSpc>
                <a:spcPct val="150000"/>
              </a:lnSpc>
            </a:pPr>
            <a:r>
              <a:rPr lang="en-US" sz="3200" b="1" dirty="0">
                <a:solidFill>
                  <a:srgbClr val="00B050"/>
                </a:solidFill>
              </a:rPr>
              <a:t> </a:t>
            </a:r>
            <a:r>
              <a:rPr lang="ar-SA" sz="3200" b="1" dirty="0">
                <a:solidFill>
                  <a:srgbClr val="00B050"/>
                </a:solidFill>
              </a:rPr>
              <a:t>المجال الزّراعي: تتعدّد استخدامات الطّاقة المتجدّدة في الاستعمال الزّراعي، ومن أهمّها: تجفيف المنتجات الزراعيّة. الصّوبات الشمسيّة.</a:t>
            </a:r>
            <a:endParaRPr lang="en-US" sz="3200" b="1" dirty="0">
              <a:solidFill>
                <a:srgbClr val="00B050"/>
              </a:solidFill>
            </a:endParaRPr>
          </a:p>
        </p:txBody>
      </p:sp>
    </p:spTree>
    <p:extLst>
      <p:ext uri="{BB962C8B-B14F-4D97-AF65-F5344CB8AC3E}">
        <p14:creationId xmlns:p14="http://schemas.microsoft.com/office/powerpoint/2010/main" val="194428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90600" y="914400"/>
            <a:ext cx="7772400" cy="1222375"/>
          </a:xfrm>
        </p:spPr>
        <p:txBody>
          <a:bodyPr/>
          <a:lstStyle/>
          <a:p>
            <a:r>
              <a:rPr lang="ar-SA" dirty="0">
                <a:solidFill>
                  <a:schemeClr val="accent3">
                    <a:lumMod val="75000"/>
                  </a:schemeClr>
                </a:solidFill>
              </a:rPr>
              <a:t>الوقود الحيويّ المستدام</a:t>
            </a:r>
          </a:p>
        </p:txBody>
      </p:sp>
      <p:sp>
        <p:nvSpPr>
          <p:cNvPr id="3" name="عنوان فرعي 2"/>
          <p:cNvSpPr>
            <a:spLocks noGrp="1"/>
          </p:cNvSpPr>
          <p:nvPr>
            <p:ph type="subTitle" idx="1"/>
          </p:nvPr>
        </p:nvSpPr>
        <p:spPr>
          <a:xfrm>
            <a:off x="1371600" y="2057400"/>
            <a:ext cx="6781800" cy="3581400"/>
          </a:xfrm>
        </p:spPr>
        <p:txBody>
          <a:bodyPr>
            <a:normAutofit fontScale="92500" lnSpcReduction="10000"/>
          </a:bodyPr>
          <a:lstStyle/>
          <a:p>
            <a:r>
              <a:rPr lang="ar-SA" sz="3600" b="1" dirty="0">
                <a:solidFill>
                  <a:srgbClr val="92D050"/>
                </a:solidFill>
              </a:rPr>
              <a:t>يعتبر الوقود الحيويّ منافساً قويّاً للنفط في ضوء ارتفاع أسعاره؛ ممّا يؤدّي إلى المساهمة بشكل فعّال في خفض أسعار النّفط واعتدالها، كما أنّه يلعب دوراً في توفير إمدادات صحيّة مستمدّة من مصادر الطّاقة البديلة، ومن أكثر النّباتات المستخدمة في إنتاج الوقود الحيويّ المستدام، قصب السّكر، والطّحالب</a:t>
            </a:r>
            <a:endParaRPr lang="en-US" sz="3600" b="1" dirty="0">
              <a:solidFill>
                <a:srgbClr val="92D050"/>
              </a:solidFill>
            </a:endParaRPr>
          </a:p>
          <a:p>
            <a:endParaRPr lang="ar-SA" dirty="0"/>
          </a:p>
        </p:txBody>
      </p:sp>
    </p:spTree>
    <p:extLst>
      <p:ext uri="{BB962C8B-B14F-4D97-AF65-F5344CB8AC3E}">
        <p14:creationId xmlns:p14="http://schemas.microsoft.com/office/powerpoint/2010/main" val="682483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05000" y="762001"/>
            <a:ext cx="6629400" cy="990600"/>
          </a:xfrm>
        </p:spPr>
        <p:txBody>
          <a:bodyPr>
            <a:normAutofit/>
          </a:bodyPr>
          <a:lstStyle/>
          <a:p>
            <a:r>
              <a:rPr lang="ar-SA" dirty="0">
                <a:solidFill>
                  <a:srgbClr val="00B050"/>
                </a:solidFill>
              </a:rPr>
              <a:t>طاقة الحرارة الأرضيّة </a:t>
            </a:r>
            <a:r>
              <a:rPr lang="ar-IQ" dirty="0" smtClean="0">
                <a:solidFill>
                  <a:srgbClr val="00B050"/>
                </a:solidFill>
              </a:rPr>
              <a:t> </a:t>
            </a:r>
            <a:endParaRPr lang="ar-SA" dirty="0">
              <a:solidFill>
                <a:srgbClr val="00B050"/>
              </a:solidFill>
            </a:endParaRPr>
          </a:p>
        </p:txBody>
      </p:sp>
      <p:sp>
        <p:nvSpPr>
          <p:cNvPr id="3" name="عنوان فرعي 2"/>
          <p:cNvSpPr>
            <a:spLocks noGrp="1"/>
          </p:cNvSpPr>
          <p:nvPr>
            <p:ph type="subTitle" idx="1"/>
          </p:nvPr>
        </p:nvSpPr>
        <p:spPr>
          <a:xfrm>
            <a:off x="1371600" y="1905000"/>
            <a:ext cx="6934200" cy="3733800"/>
          </a:xfrm>
        </p:spPr>
        <p:txBody>
          <a:bodyPr>
            <a:normAutofit/>
          </a:bodyPr>
          <a:lstStyle/>
          <a:p>
            <a:r>
              <a:rPr lang="ar-SA" b="1" dirty="0">
                <a:solidFill>
                  <a:schemeClr val="accent3">
                    <a:lumMod val="75000"/>
                  </a:schemeClr>
                </a:solidFill>
              </a:rPr>
              <a:t>والتي تسمّى أيضاً طاقةً حراريّةً جوفيّةً، فيستخرج هذا النّوع من الطّاقة من باطن الأرض، وتعتبر من الأنواع الصّديقة للبيئة، وذلك نظراً لنظافتها وتجدّدها، وتمتاز بارتفاع درجة حرارتها، وتزداد ارتفاعاً كلّما زاد العمق في جوف الأرض، ويُعتمد عليها بشكل كبير في توليد التّيار الكهربائيّ</a:t>
            </a:r>
          </a:p>
        </p:txBody>
      </p:sp>
    </p:spTree>
    <p:extLst>
      <p:ext uri="{BB962C8B-B14F-4D97-AF65-F5344CB8AC3E}">
        <p14:creationId xmlns:p14="http://schemas.microsoft.com/office/powerpoint/2010/main" val="2536044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8200" y="1143000"/>
            <a:ext cx="7010400" cy="3785652"/>
          </a:xfrm>
          <a:prstGeom prst="rect">
            <a:avLst/>
          </a:prstGeom>
        </p:spPr>
        <p:txBody>
          <a:bodyPr wrap="square">
            <a:spAutoFit/>
          </a:bodyPr>
          <a:lstStyle/>
          <a:p>
            <a:pPr>
              <a:lnSpc>
                <a:spcPct val="200000"/>
              </a:lnSpc>
            </a:pPr>
            <a:r>
              <a:rPr lang="ar-SA" sz="2400" b="1" dirty="0">
                <a:solidFill>
                  <a:srgbClr val="00B050"/>
                </a:solidFill>
              </a:rPr>
              <a:t>هي نوع من انواع الطاقة التي </a:t>
            </a:r>
            <a:r>
              <a:rPr lang="ar-SA" sz="2400" b="1" dirty="0" smtClean="0">
                <a:solidFill>
                  <a:srgbClr val="00B050"/>
                </a:solidFill>
              </a:rPr>
              <a:t>لا</a:t>
            </a:r>
            <a:r>
              <a:rPr lang="ar-IQ" sz="2400" b="1" dirty="0" smtClean="0">
                <a:solidFill>
                  <a:srgbClr val="00B050"/>
                </a:solidFill>
              </a:rPr>
              <a:t> </a:t>
            </a:r>
            <a:r>
              <a:rPr lang="ar-SA" sz="2400" b="1" dirty="0" smtClean="0">
                <a:solidFill>
                  <a:srgbClr val="00B050"/>
                </a:solidFill>
              </a:rPr>
              <a:t>تنضب </a:t>
            </a:r>
            <a:r>
              <a:rPr lang="ar-SA" sz="2400" b="1" dirty="0">
                <a:solidFill>
                  <a:srgbClr val="00B050"/>
                </a:solidFill>
              </a:rPr>
              <a:t>ولا تنفد، وتشير تسميتها إلى أنّها كلما شارفت على الانتهاء تتواجد مجدّداً، ويكون مصدرها أحد الموارد الطبيعيّة، كالرّياح، والمياه، والشّمس، وأهمّ ما يميزها أنّها طاقة نظيفة وصديقة للبيئة، كونها لا تخلّف غازات ضارّة كثاني أكسيد الكربون، ولا تؤثّر سلباً على البيئة المحيطة بها</a:t>
            </a:r>
          </a:p>
        </p:txBody>
      </p:sp>
    </p:spTree>
    <p:extLst>
      <p:ext uri="{BB962C8B-B14F-4D97-AF65-F5344CB8AC3E}">
        <p14:creationId xmlns:p14="http://schemas.microsoft.com/office/powerpoint/2010/main" val="2105687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524000"/>
            <a:ext cx="6553200" cy="3254417"/>
          </a:xfrm>
          <a:prstGeom prst="rect">
            <a:avLst/>
          </a:prstGeom>
        </p:spPr>
        <p:txBody>
          <a:bodyPr wrap="square">
            <a:spAutoFit/>
          </a:bodyPr>
          <a:lstStyle/>
          <a:p>
            <a:pPr algn="just">
              <a:lnSpc>
                <a:spcPct val="150000"/>
              </a:lnSpc>
            </a:pPr>
            <a:r>
              <a:rPr lang="ar-SA" sz="2800" b="1" dirty="0" smtClean="0">
                <a:solidFill>
                  <a:srgbClr val="00B050"/>
                </a:solidFill>
              </a:rPr>
              <a:t>إن </a:t>
            </a:r>
            <a:r>
              <a:rPr lang="ar-SA" sz="2800" b="1" dirty="0">
                <a:solidFill>
                  <a:srgbClr val="00B050"/>
                </a:solidFill>
              </a:rPr>
              <a:t>اغلب مصادر الطاقات المتجددة مشتقة بصورة مباشرة أو غیر مباشرة من الشمس والطاقة الصادرة عنھا، لذا فھي مصادر دائمة بالمقارنة مع عمر الشمس المتوقع، إضافة إلى أنھا طاقات نظیفة غیر ملوثة للبیئة بالمقارنة مع مصادر الطاقة الاحفوریة والطاقة النوویة</a:t>
            </a:r>
            <a:endParaRPr lang="en-US" sz="2800" b="1" dirty="0">
              <a:solidFill>
                <a:srgbClr val="00B050"/>
              </a:solidFill>
            </a:endParaRPr>
          </a:p>
        </p:txBody>
      </p:sp>
    </p:spTree>
    <p:extLst>
      <p:ext uri="{BB962C8B-B14F-4D97-AF65-F5344CB8AC3E}">
        <p14:creationId xmlns:p14="http://schemas.microsoft.com/office/powerpoint/2010/main" val="372875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1295400" y="762000"/>
            <a:ext cx="7162800" cy="1904999"/>
          </a:xfrm>
        </p:spPr>
        <p:txBody>
          <a:bodyPr>
            <a:normAutofit/>
          </a:bodyPr>
          <a:lstStyle/>
          <a:p>
            <a:r>
              <a:rPr lang="ar-SA" b="1" dirty="0"/>
              <a:t>مميزات الطاقة المتجددة</a:t>
            </a:r>
            <a:r>
              <a:rPr lang="ar-SA" dirty="0"/>
              <a:t> </a:t>
            </a:r>
          </a:p>
        </p:txBody>
      </p:sp>
      <p:sp>
        <p:nvSpPr>
          <p:cNvPr id="4" name="عنوان فرعي 3"/>
          <p:cNvSpPr>
            <a:spLocks noGrp="1"/>
          </p:cNvSpPr>
          <p:nvPr>
            <p:ph type="subTitle" idx="1"/>
          </p:nvPr>
        </p:nvSpPr>
        <p:spPr>
          <a:xfrm>
            <a:off x="1371600" y="2438400"/>
            <a:ext cx="6781800" cy="3200400"/>
          </a:xfrm>
        </p:spPr>
        <p:txBody>
          <a:bodyPr>
            <a:normAutofit lnSpcReduction="10000"/>
          </a:bodyPr>
          <a:lstStyle/>
          <a:p>
            <a:r>
              <a:rPr lang="ar-SA" dirty="0"/>
              <a:t> </a:t>
            </a:r>
            <a:r>
              <a:rPr lang="ar-SA" b="1" dirty="0">
                <a:solidFill>
                  <a:srgbClr val="00B050"/>
                </a:solidFill>
              </a:rPr>
              <a:t>تتواجد الطاّقة المتجدّدة بشكل جيّد في كافّة أنحاء العالم. تعتبر الطّاقة المتجدّدة صديقةً للبيئة ونظيفةً. تتواجد بشكل دائم، وتكون قابلةً للتجدّد مرّةً أخرى. يسهل استخدامها بالاعتماد على تقنيات وآليات بسيطة. تمتاز بأنّها طاقة اقتصاديّة جدّاً. تعدّ عاملاً مهمّاً في التّنمية البيئيّة، والاجتماعيّة، وكافّة المجالات</a:t>
            </a:r>
          </a:p>
        </p:txBody>
      </p:sp>
    </p:spTree>
    <p:extLst>
      <p:ext uri="{BB962C8B-B14F-4D97-AF65-F5344CB8AC3E}">
        <p14:creationId xmlns:p14="http://schemas.microsoft.com/office/powerpoint/2010/main" val="8090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7800" y="1066800"/>
            <a:ext cx="6781800" cy="3900748"/>
          </a:xfrm>
          <a:prstGeom prst="rect">
            <a:avLst/>
          </a:prstGeom>
        </p:spPr>
        <p:txBody>
          <a:bodyPr wrap="square">
            <a:spAutoFit/>
          </a:bodyPr>
          <a:lstStyle/>
          <a:p>
            <a:pPr algn="just">
              <a:lnSpc>
                <a:spcPct val="150000"/>
              </a:lnSpc>
            </a:pPr>
            <a:r>
              <a:rPr lang="ar-SA" sz="2800" b="1" dirty="0">
                <a:solidFill>
                  <a:srgbClr val="00B050"/>
                </a:solidFill>
              </a:rPr>
              <a:t>تساعد على خلق فرص عمل جديدة. تساعد على التّخفيف من أضرار الانبعاثات الغازيّة والحراريّة. تمنع هطول الأمطار الحامضيّة الضّارّة. تحدّ من تجمّع النّفايات بكلّ أشكالها. تخليّ المزروعات من الملوّثات الكيميائيّة، وبالتّالي ترفع الإنتاجيّة الزراعيّة. تستخدم تقنيات غير معقّدة، ويمكن تصنيعها محليّاً في الدّول النّامية.</a:t>
            </a:r>
            <a:endParaRPr lang="en-US" sz="2800" b="1" dirty="0">
              <a:solidFill>
                <a:srgbClr val="00B050"/>
              </a:solidFill>
            </a:endParaRPr>
          </a:p>
        </p:txBody>
      </p:sp>
    </p:spTree>
    <p:extLst>
      <p:ext uri="{BB962C8B-B14F-4D97-AF65-F5344CB8AC3E}">
        <p14:creationId xmlns:p14="http://schemas.microsoft.com/office/powerpoint/2010/main" val="3724676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rgbClr val="92D050"/>
                </a:solidFill>
              </a:rPr>
              <a:t>أنواع الطاقة المتجددة تأتي الطّاقة المتجدّدة من عدّة مصادر، ولها أنواع </a:t>
            </a:r>
            <a:r>
              <a:rPr lang="ar-SA" b="1" dirty="0" smtClean="0">
                <a:solidFill>
                  <a:srgbClr val="92D050"/>
                </a:solidFill>
              </a:rPr>
              <a:t>مختلفة</a:t>
            </a:r>
            <a:endParaRPr lang="ar-SA" b="1" dirty="0">
              <a:solidFill>
                <a:srgbClr val="92D050"/>
              </a:solidFill>
            </a:endParaRPr>
          </a:p>
        </p:txBody>
      </p:sp>
      <p:sp>
        <p:nvSpPr>
          <p:cNvPr id="3" name="عنصر نائب للمحتوى 2"/>
          <p:cNvSpPr>
            <a:spLocks noGrp="1"/>
          </p:cNvSpPr>
          <p:nvPr>
            <p:ph idx="1"/>
          </p:nvPr>
        </p:nvSpPr>
        <p:spPr/>
        <p:txBody>
          <a:bodyPr>
            <a:normAutofit/>
          </a:bodyPr>
          <a:lstStyle/>
          <a:p>
            <a:r>
              <a:rPr lang="ar-SA" b="1" dirty="0">
                <a:solidFill>
                  <a:srgbClr val="FFC000"/>
                </a:solidFill>
              </a:rPr>
              <a:t>الطّاقة الشمسيّة:</a:t>
            </a:r>
            <a:endParaRPr lang="en-US" b="1" dirty="0">
              <a:solidFill>
                <a:srgbClr val="FFC000"/>
              </a:solidFill>
            </a:endParaRPr>
          </a:p>
          <a:p>
            <a:r>
              <a:rPr lang="ar-SA" b="1" dirty="0">
                <a:solidFill>
                  <a:schemeClr val="accent6"/>
                </a:solidFill>
              </a:rPr>
              <a:t> تُعتبر الأشعة الصّادرة من الشمس وما تحمله معها من حرارة وضوء مصدراً للطاقة الشمسيّة؛ حيث استغلهما الإنسان في مصالحه، وسخّرهما بالاعتماد على وسائل وتقنيات تكنولوجيّة. ويمكن الاستفادة من الشّمس في توليد الطّاقة الحراريّة والكهربائيّة، فأمّا الطّاقة الكهربائيّة فيمكن توليدها من خلال الطّاقة الشمسيّة باستخدام المحرّكات الحراريّة، وألواح الخلايا </a:t>
            </a:r>
            <a:r>
              <a:rPr lang="ar-SA" b="1" dirty="0" smtClean="0">
                <a:solidFill>
                  <a:schemeClr val="accent6"/>
                </a:solidFill>
              </a:rPr>
              <a:t>الضوئيّة</a:t>
            </a:r>
            <a:endParaRPr lang="ar-SA" b="1" dirty="0">
              <a:solidFill>
                <a:schemeClr val="accent6"/>
              </a:solidFill>
            </a:endParaRPr>
          </a:p>
        </p:txBody>
      </p:sp>
    </p:spTree>
    <p:extLst>
      <p:ext uri="{BB962C8B-B14F-4D97-AF65-F5344CB8AC3E}">
        <p14:creationId xmlns:p14="http://schemas.microsoft.com/office/powerpoint/2010/main" val="152264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371600" y="990600"/>
            <a:ext cx="6324600" cy="3890489"/>
          </a:xfrm>
          <a:prstGeom prst="rect">
            <a:avLst/>
          </a:prstGeom>
        </p:spPr>
        <p:txBody>
          <a:bodyPr wrap="square">
            <a:spAutoFit/>
          </a:bodyPr>
          <a:lstStyle/>
          <a:p>
            <a:pPr>
              <a:lnSpc>
                <a:spcPct val="150000"/>
              </a:lnSpc>
            </a:pPr>
            <a:r>
              <a:rPr lang="ar-SA" sz="2800" b="1" dirty="0">
                <a:solidFill>
                  <a:srgbClr val="00B050"/>
                </a:solidFill>
              </a:rPr>
              <a:t>وقد تمّ استخدام الطّاقة الشمسيّة في عصر ما قبل التّاريخ، وذلك عندما قام الرّهبان باستخدام الأسطح المذّهبة لإشعال ميزان المذبح. وفي عام 212 ق. م قام </a:t>
            </a:r>
            <a:r>
              <a:rPr lang="ar-SA" sz="2800" b="1" dirty="0" smtClean="0">
                <a:solidFill>
                  <a:srgbClr val="00B050"/>
                </a:solidFill>
              </a:rPr>
              <a:t>أر</a:t>
            </a:r>
            <a:r>
              <a:rPr lang="ar-IQ" sz="2800" b="1" dirty="0" smtClean="0">
                <a:solidFill>
                  <a:srgbClr val="00B050"/>
                </a:solidFill>
              </a:rPr>
              <a:t>خ</a:t>
            </a:r>
            <a:r>
              <a:rPr lang="ar-SA" sz="2800" b="1" dirty="0" err="1" smtClean="0">
                <a:solidFill>
                  <a:srgbClr val="00B050"/>
                </a:solidFill>
              </a:rPr>
              <a:t>ميدس</a:t>
            </a:r>
            <a:r>
              <a:rPr lang="ar-SA" sz="2800" b="1" dirty="0" smtClean="0">
                <a:solidFill>
                  <a:srgbClr val="00B050"/>
                </a:solidFill>
              </a:rPr>
              <a:t> </a:t>
            </a:r>
            <a:r>
              <a:rPr lang="ar-SA" sz="2800" b="1" dirty="0">
                <a:solidFill>
                  <a:srgbClr val="00B050"/>
                </a:solidFill>
              </a:rPr>
              <a:t>بحرق الأسطول الرومانيّ، وذلك من خلال تسليط ضوء الشّمس عليه من مسافة بعيدة، مستخدماً في ذلك المرايا العاكسة</a:t>
            </a:r>
          </a:p>
        </p:txBody>
      </p:sp>
    </p:spTree>
    <p:extLst>
      <p:ext uri="{BB962C8B-B14F-4D97-AF65-F5344CB8AC3E}">
        <p14:creationId xmlns:p14="http://schemas.microsoft.com/office/powerpoint/2010/main" val="2081076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5400" y="533401"/>
            <a:ext cx="7162800" cy="1219199"/>
          </a:xfrm>
        </p:spPr>
        <p:txBody>
          <a:bodyPr/>
          <a:lstStyle/>
          <a:p>
            <a:r>
              <a:rPr lang="ar-SA" dirty="0">
                <a:solidFill>
                  <a:srgbClr val="00B050"/>
                </a:solidFill>
              </a:rPr>
              <a:t>طاقة الرّياح</a:t>
            </a:r>
          </a:p>
        </p:txBody>
      </p:sp>
      <p:sp>
        <p:nvSpPr>
          <p:cNvPr id="3" name="عنوان فرعي 2"/>
          <p:cNvSpPr>
            <a:spLocks noGrp="1"/>
          </p:cNvSpPr>
          <p:nvPr>
            <p:ph type="subTitle" idx="1"/>
          </p:nvPr>
        </p:nvSpPr>
        <p:spPr>
          <a:xfrm>
            <a:off x="1371600" y="1905000"/>
            <a:ext cx="6553200" cy="3733800"/>
          </a:xfrm>
        </p:spPr>
        <p:txBody>
          <a:bodyPr>
            <a:noAutofit/>
          </a:bodyPr>
          <a:lstStyle/>
          <a:p>
            <a:pPr algn="just">
              <a:lnSpc>
                <a:spcPct val="170000"/>
              </a:lnSpc>
            </a:pPr>
            <a:r>
              <a:rPr lang="ar-SA" sz="2400" b="1" dirty="0">
                <a:solidFill>
                  <a:schemeClr val="accent4">
                    <a:lumMod val="60000"/>
                    <a:lumOff val="40000"/>
                  </a:schemeClr>
                </a:solidFill>
              </a:rPr>
              <a:t>يلجأ الإنسان إلى الاعتماد على </a:t>
            </a:r>
            <a:r>
              <a:rPr lang="ar-SA" sz="2400" b="1" dirty="0" err="1">
                <a:solidFill>
                  <a:schemeClr val="accent4">
                    <a:lumMod val="60000"/>
                    <a:lumOff val="40000"/>
                  </a:schemeClr>
                </a:solidFill>
              </a:rPr>
              <a:t>توربينات</a:t>
            </a:r>
            <a:r>
              <a:rPr lang="ar-SA" sz="2400" b="1" dirty="0">
                <a:solidFill>
                  <a:schemeClr val="accent4">
                    <a:lumMod val="60000"/>
                    <a:lumOff val="40000"/>
                  </a:schemeClr>
                </a:solidFill>
              </a:rPr>
              <a:t> الرّياح لاستخراج الطّاقة من الرّياح، وتوليد الطّاقة الكهربائيّة منها، كما تستخدم طاقة الرّياح لإنتاج الطّاقة الميكانيكيّة فيما يُسمّى بطواحين الهواء. وما يقارب 2% من ضوء الشّمس الذي يسقط على سطح الكرة الأرضيّة، يتحوّل إلى طاقة حركة للرياح. وتعدّ هذه كميّةً هائلةً من الطّاقة، والتي تفيض عن حاجة العالم من الاستهلاك في أيّ عام من الأعوام</a:t>
            </a:r>
          </a:p>
        </p:txBody>
      </p:sp>
    </p:spTree>
    <p:extLst>
      <p:ext uri="{BB962C8B-B14F-4D97-AF65-F5344CB8AC3E}">
        <p14:creationId xmlns:p14="http://schemas.microsoft.com/office/powerpoint/2010/main" val="2519705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90600" y="762000"/>
            <a:ext cx="7772400" cy="1470025"/>
          </a:xfrm>
        </p:spPr>
        <p:txBody>
          <a:bodyPr/>
          <a:lstStyle/>
          <a:p>
            <a:r>
              <a:rPr lang="ar-SA" dirty="0"/>
              <a:t> </a:t>
            </a:r>
            <a:r>
              <a:rPr lang="ar-SA" dirty="0">
                <a:solidFill>
                  <a:schemeClr val="accent3">
                    <a:lumMod val="75000"/>
                  </a:schemeClr>
                </a:solidFill>
              </a:rPr>
              <a:t>فوائد الطّاقة المتجددة </a:t>
            </a:r>
          </a:p>
        </p:txBody>
      </p:sp>
      <p:sp>
        <p:nvSpPr>
          <p:cNvPr id="3" name="عنوان فرعي 2"/>
          <p:cNvSpPr>
            <a:spLocks noGrp="1"/>
          </p:cNvSpPr>
          <p:nvPr>
            <p:ph type="subTitle" idx="1"/>
          </p:nvPr>
        </p:nvSpPr>
        <p:spPr>
          <a:xfrm>
            <a:off x="1295400" y="2362200"/>
            <a:ext cx="6705600" cy="3276600"/>
          </a:xfrm>
        </p:spPr>
        <p:txBody>
          <a:bodyPr>
            <a:normAutofit fontScale="92500"/>
          </a:bodyPr>
          <a:lstStyle/>
          <a:p>
            <a:pPr>
              <a:lnSpc>
                <a:spcPct val="110000"/>
              </a:lnSpc>
            </a:pPr>
            <a:r>
              <a:rPr lang="ar-SA" b="1" dirty="0">
                <a:solidFill>
                  <a:schemeClr val="accent3">
                    <a:lumMod val="75000"/>
                  </a:schemeClr>
                </a:solidFill>
              </a:rPr>
              <a:t>المجال العسكري: من أهمّ التّطبيقات للطاقة المتجدّدة في المجال العسكريّ، والتي يمكن استخدامها لتسهيل الحياة في المدن العسكريّة الجديدة ما يلي : نظام التّسخين الشّمسي للكليات العسكريّة، وذلك لتلبية حاجات الطلبة. إمداد </a:t>
            </a:r>
            <a:r>
              <a:rPr lang="ar-SA" b="1" dirty="0" err="1">
                <a:solidFill>
                  <a:schemeClr val="accent3">
                    <a:lumMod val="75000"/>
                  </a:schemeClr>
                </a:solidFill>
              </a:rPr>
              <a:t>الواحدات</a:t>
            </a:r>
            <a:r>
              <a:rPr lang="ar-SA" b="1" dirty="0">
                <a:solidFill>
                  <a:schemeClr val="accent3">
                    <a:lumMod val="75000"/>
                  </a:schemeClr>
                </a:solidFill>
              </a:rPr>
              <a:t> </a:t>
            </a:r>
            <a:r>
              <a:rPr lang="ar-SA" b="1" dirty="0" err="1">
                <a:solidFill>
                  <a:schemeClr val="accent3">
                    <a:lumMod val="75000"/>
                  </a:schemeClr>
                </a:solidFill>
              </a:rPr>
              <a:t>بالمياة</a:t>
            </a:r>
            <a:r>
              <a:rPr lang="ar-SA" b="1" dirty="0">
                <a:solidFill>
                  <a:schemeClr val="accent3">
                    <a:lumMod val="75000"/>
                  </a:schemeClr>
                </a:solidFill>
              </a:rPr>
              <a:t> السّاخنة، وذلك عن طريق استخدام السّخانات الشّمسية الميدانيّة. </a:t>
            </a:r>
            <a:endParaRPr lang="en-US" b="1" dirty="0">
              <a:solidFill>
                <a:schemeClr val="accent3">
                  <a:lumMod val="75000"/>
                </a:schemeClr>
              </a:solidFill>
            </a:endParaRPr>
          </a:p>
          <a:p>
            <a:endParaRPr lang="ar-SA" dirty="0"/>
          </a:p>
        </p:txBody>
      </p:sp>
    </p:spTree>
    <p:extLst>
      <p:ext uri="{BB962C8B-B14F-4D97-AF65-F5344CB8AC3E}">
        <p14:creationId xmlns:p14="http://schemas.microsoft.com/office/powerpoint/2010/main" val="21386055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633</Words>
  <Application>Microsoft Office PowerPoint</Application>
  <PresentationFormat>عرض على الشاشة (3:4)‏</PresentationFormat>
  <Paragraphs>22</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الطاقة المتجددة</vt:lpstr>
      <vt:lpstr>عرض تقديمي في PowerPoint</vt:lpstr>
      <vt:lpstr>عرض تقديمي في PowerPoint</vt:lpstr>
      <vt:lpstr>مميزات الطاقة المتجددة </vt:lpstr>
      <vt:lpstr>عرض تقديمي في PowerPoint</vt:lpstr>
      <vt:lpstr>أنواع الطاقة المتجددة تأتي الطّاقة المتجدّدة من عدّة مصادر، ولها أنواع مختلفة</vt:lpstr>
      <vt:lpstr>عرض تقديمي في PowerPoint</vt:lpstr>
      <vt:lpstr>طاقة الرّياح</vt:lpstr>
      <vt:lpstr> فوائد الطّاقة المتجددة </vt:lpstr>
      <vt:lpstr>عرض تقديمي في PowerPoint</vt:lpstr>
      <vt:lpstr>عرض تقديمي في PowerPoint</vt:lpstr>
      <vt:lpstr>الوقود الحيويّ المستدام</vt:lpstr>
      <vt:lpstr>طاقة الحرارة الأرضيّة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الطاقة المتجددة</dc:title>
  <dc:creator>Maher</dc:creator>
  <cp:lastModifiedBy>Maher</cp:lastModifiedBy>
  <cp:revision>6</cp:revision>
  <dcterms:created xsi:type="dcterms:W3CDTF">2023-12-17T16:31:10Z</dcterms:created>
  <dcterms:modified xsi:type="dcterms:W3CDTF">2023-12-17T17:20:52Z</dcterms:modified>
</cp:coreProperties>
</file>